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2" r:id="rId5"/>
    <p:sldId id="264" r:id="rId6"/>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10"/>
    <p:restoredTop sz="94658"/>
  </p:normalViewPr>
  <p:slideViewPr>
    <p:cSldViewPr snapToGrid="0">
      <p:cViewPr varScale="1">
        <p:scale>
          <a:sx n="179" d="100"/>
          <a:sy n="179" d="100"/>
        </p:scale>
        <p:origin x="200"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10/10/26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10/10/26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10/10/26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10/10/26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10/10/26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10/10/26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10/10/26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10/10/26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10/10/26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10/10/26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10/10/26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10/10/26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PE and sport premium monitoring and tracking form</a:t>
            </a:r>
            <a:r>
              <a:rPr lang="en-GB" sz="1200" b="1" dirty="0">
                <a:latin typeface="Calibri" panose="020F0502020204030204" pitchFamily="34" charset="0"/>
                <a:cs typeface="Calibri" panose="020F0502020204030204" pitchFamily="34" charset="0"/>
              </a:rPr>
              <a:t> </a:t>
            </a:r>
            <a:endParaRPr lang="en-US" sz="1200" b="1" dirty="0">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Before you decide how you are going to use the funding for this academic year you should reflect and evaluate the impact of your use of you PE and sport premium funding in 2024/25.</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should use your evaluation of last year’s funding to help you decide what to do this academic year, how you will do it, and what impact you expect it to have.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p>
          <a:p>
            <a:pPr marR="312420">
              <a:lnSpc>
                <a:spcPct val="124000"/>
              </a:lnSpc>
              <a:spcBef>
                <a:spcPts val="5"/>
              </a:spcBef>
              <a:buNone/>
            </a:pP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dirty="0">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3"/>
              </a:rPr>
              <a:t>PE and sport premium for primary schools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4"/>
              </a:rPr>
              <a:t>PE and sport premium: conditions of grant 2025 to 2026 -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(2025/2026)</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2199365834"/>
              </p:ext>
            </p:extLst>
          </p:nvPr>
        </p:nvGraphicFramePr>
        <p:xfrm>
          <a:off x="133490" y="730421"/>
          <a:ext cx="5853494" cy="3316343"/>
        </p:xfrm>
        <a:graphic>
          <a:graphicData uri="http://schemas.openxmlformats.org/drawingml/2006/table">
            <a:tbl>
              <a:tblPr firstRow="1" bandRow="1">
                <a:tableStyleId>{5C22544A-7EE6-4342-B048-85BDC9FD1C3A}</a:tableStyleId>
              </a:tblPr>
              <a:tblGrid>
                <a:gridCol w="1210425">
                  <a:extLst>
                    <a:ext uri="{9D8B030D-6E8A-4147-A177-3AD203B41FA5}">
                      <a16:colId xmlns:a16="http://schemas.microsoft.com/office/drawing/2014/main" val="1397519339"/>
                    </a:ext>
                  </a:extLst>
                </a:gridCol>
                <a:gridCol w="2729500">
                  <a:extLst>
                    <a:ext uri="{9D8B030D-6E8A-4147-A177-3AD203B41FA5}">
                      <a16:colId xmlns:a16="http://schemas.microsoft.com/office/drawing/2014/main" val="279180329"/>
                    </a:ext>
                  </a:extLst>
                </a:gridCol>
                <a:gridCol w="1913569">
                  <a:extLst>
                    <a:ext uri="{9D8B030D-6E8A-4147-A177-3AD203B41FA5}">
                      <a16:colId xmlns:a16="http://schemas.microsoft.com/office/drawing/2014/main" val="1532179531"/>
                    </a:ext>
                  </a:extLst>
                </a:gridCol>
              </a:tblGrid>
              <a:tr h="29608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09691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1" dirty="0">
                          <a:effectLst/>
                          <a:latin typeface="Century Gothic" panose="020B0502020202020204" pitchFamily="34" charset="0"/>
                          <a:cs typeface="Calibri" panose="020F0502020204030204" pitchFamily="34" charset="0"/>
                        </a:rPr>
                        <a:t>1. </a:t>
                      </a:r>
                      <a:r>
                        <a:rPr lang="en-US" sz="800" dirty="0">
                          <a:effectLst/>
                          <a:latin typeface="Century Gothic" panose="020B0502020202020204" pitchFamily="34" charset="0"/>
                          <a:cs typeface="Calibri" panose="020F0502020204030204" pitchFamily="34" charset="0"/>
                        </a:rPr>
                        <a:t>Swim competently, confidently and proficiently over a distance of at least 25 </a:t>
                      </a:r>
                      <a:r>
                        <a:rPr lang="en-US" sz="800" dirty="0" err="1">
                          <a:effectLst/>
                          <a:latin typeface="Century Gothic" panose="020B0502020202020204" pitchFamily="34" charset="0"/>
                          <a:cs typeface="Calibri" panose="020F0502020204030204" pitchFamily="34" charset="0"/>
                        </a:rPr>
                        <a:t>metres</a:t>
                      </a:r>
                      <a:endParaRPr lang="en-GB" sz="800" dirty="0">
                        <a:effectLst/>
                        <a:latin typeface="Century Gothic" panose="020B0502020202020204" pitchFamily="34" charset="0"/>
                        <a:ea typeface="Calibri" panose="020F0502020204030204" pitchFamily="34" charset="0"/>
                        <a:cs typeface="Calibri" panose="020F0502020204030204" pitchFamily="34" charset="0"/>
                      </a:endParaRPr>
                    </a:p>
                    <a:p>
                      <a:endParaRPr lang="en-US" sz="800" dirty="0">
                        <a:latin typeface="Century Gothic" panose="020B0502020202020204" pitchFamily="34" charset="0"/>
                        <a:cs typeface="Calibri" panose="020F0502020204030204" pitchFamily="34" charset="0"/>
                      </a:endParaRPr>
                    </a:p>
                    <a:p>
                      <a:endParaRPr lang="en-US" sz="800" dirty="0">
                        <a:latin typeface="Century Gothic" panose="020B0502020202020204" pitchFamily="34" charset="0"/>
                        <a:cs typeface="Calibri" panose="020F0502020204030204" pitchFamily="34" charset="0"/>
                      </a:endParaRPr>
                    </a:p>
                    <a:p>
                      <a:endParaRPr lang="en-US" sz="100" dirty="0">
                        <a:latin typeface="Century Gothic" panose="020B0502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l" defTabSz="575981" rtl="0" eaLnBrk="1" fontAlgn="t" latinLnBrk="0" hangingPunct="1">
                        <a:lnSpc>
                          <a:spcPct val="119048"/>
                        </a:lnSpc>
                        <a:buNone/>
                      </a:pPr>
                      <a:r>
                        <a:rPr lang="en-GB" sz="500" b="0" i="0" kern="1200" dirty="0">
                          <a:solidFill>
                            <a:schemeClr val="dk1"/>
                          </a:solidFill>
                          <a:effectLst/>
                          <a:latin typeface="Century Gothic" panose="020B0502020202020204" pitchFamily="34" charset="0"/>
                          <a:ea typeface="+mn-ea"/>
                          <a:cs typeface="+mn-cs"/>
                        </a:rPr>
                        <a:t>Pupils benefited from an intensive swimming programme delivered over a concentrated period, with minimal gaps between sessions. This approach enabled pupils to refine and build upon their skills from lesson to lesson, increasing confidence, improving stroke technique and developing stamina. As a result, pupils made strong progress and 80% achieved the expected swimming standard by the end of the programme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l" defTabSz="575981" rtl="0" eaLnBrk="1" fontAlgn="t" latinLnBrk="0" hangingPunct="1">
                        <a:lnSpc>
                          <a:spcPct val="119048"/>
                        </a:lnSpc>
                        <a:buNone/>
                      </a:pPr>
                      <a:r>
                        <a:rPr lang="en-GB" sz="500" b="0" i="0" kern="1200" dirty="0">
                          <a:solidFill>
                            <a:schemeClr val="dk1"/>
                          </a:solidFill>
                          <a:effectLst/>
                          <a:latin typeface="Century Gothic" panose="020B0502020202020204" pitchFamily="34" charset="0"/>
                          <a:ea typeface="+mn-ea"/>
                          <a:cs typeface="+mn-cs"/>
                        </a:rPr>
                        <a:t>Although outcomes were positive overall, 20% of pupils did not meet the expected swimming standard by the end of the programme. Some pupils required additional time to develop water confidence, stamina and stroke technique before they were able to swim the required distance competently. In addition, pupil absence and individual starting points impacted the progress of a small number of children. Further targeted support and additional catch-up swimming opportunities will be needed to ensure a greater proportion of pupils achieve the expected standard in the future.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95731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entury Gothic" panose="020B0502020202020204" pitchFamily="34" charset="0"/>
                          <a:cs typeface="Calibri" panose="020F0502020204030204" pitchFamily="34" charset="0"/>
                        </a:rPr>
                        <a:t>2. </a:t>
                      </a:r>
                      <a:r>
                        <a:rPr lang="en-US" sz="700" dirty="0">
                          <a:effectLst/>
                          <a:latin typeface="Century Gothic" panose="020B0502020202020204" pitchFamily="34" charset="0"/>
                          <a:cs typeface="Calibri" panose="020F0502020204030204" pitchFamily="34" charset="0"/>
                        </a:rPr>
                        <a:t>Use a range of strokes effectively (for example, front crawl, backstroke and breaststroke)</a:t>
                      </a:r>
                      <a:endParaRPr lang="en-GB" sz="700" dirty="0">
                        <a:effectLst/>
                        <a:latin typeface="Century Gothic" panose="020B050202020202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l" defTabSz="575981" rtl="0" eaLnBrk="1" fontAlgn="t" latinLnBrk="0" hangingPunct="1">
                        <a:lnSpc>
                          <a:spcPct val="119048"/>
                        </a:lnSpc>
                        <a:buNone/>
                      </a:pPr>
                      <a:r>
                        <a:rPr lang="en-GB" sz="500" b="0" i="0" kern="1200" dirty="0">
                          <a:solidFill>
                            <a:schemeClr val="dk1"/>
                          </a:solidFill>
                          <a:effectLst/>
                          <a:latin typeface="Century Gothic" panose="020B0502020202020204" pitchFamily="34" charset="0"/>
                          <a:ea typeface="+mn-ea"/>
                          <a:cs typeface="+mn-cs"/>
                        </a:rPr>
                        <a:t>Pupils benefited from an intensive swimming programme delivered over a concentrated period, with minimal gaps between sessions. This enabled pupils to refine and develop their technique across a range of swimming strokes, including front crawl, backstroke and breaststroke. Regular practice helped pupils build confidence, improve stamina and apply the correct techniques more consistently. As a result, 80% of pupils met the expected swimming standard and demonstrated the ability to use a range of strokes effectively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l" defTabSz="575981" rtl="0" eaLnBrk="1" fontAlgn="t" latinLnBrk="0" hangingPunct="1">
                        <a:lnSpc>
                          <a:spcPct val="119048"/>
                        </a:lnSpc>
                        <a:buNone/>
                      </a:pPr>
                      <a:r>
                        <a:rPr lang="en-GB" sz="500" b="0" i="0" kern="1200" dirty="0">
                          <a:solidFill>
                            <a:schemeClr val="dk1"/>
                          </a:solidFill>
                          <a:effectLst/>
                          <a:latin typeface="Century Gothic" panose="020B0502020202020204" pitchFamily="34" charset="0"/>
                          <a:ea typeface="+mn-ea"/>
                          <a:cs typeface="+mn-cs"/>
                        </a:rPr>
                        <a:t>Although the majority of pupils met the expected standard, 20% did not yet consistently demonstrate proficiency across a range of strokes. Some pupils required additional support to develop stroke technique, breathing control and endurance. Absence and differing starting points also impacted progress for a small number of pupils. Further targeted swimming opportunities will be needed to help all pupils achieve the expected standard.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95731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a:t>
                      </a:r>
                      <a:r>
                        <a:rPr lang="en-US" sz="700" b="1" dirty="0">
                          <a:effectLst/>
                          <a:latin typeface="Century Gothic" panose="020B0502020202020204" pitchFamily="34" charset="0"/>
                          <a:cs typeface="Calibri" panose="020F0502020204030204" pitchFamily="34" charset="0"/>
                        </a:rPr>
                        <a:t>. </a:t>
                      </a:r>
                      <a:r>
                        <a:rPr lang="en-US" sz="700" dirty="0">
                          <a:effectLst/>
                          <a:latin typeface="Century Gothic" panose="020B0502020202020204" pitchFamily="34" charset="0"/>
                          <a:cs typeface="Calibri" panose="020F0502020204030204" pitchFamily="34" charset="0"/>
                        </a:rPr>
                        <a:t>Perform safe self-rescue in different water-based situations</a:t>
                      </a:r>
                      <a:endParaRPr lang="en-GB" sz="700" dirty="0">
                        <a:effectLst/>
                        <a:latin typeface="Century Gothic" panose="020B050202020202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t">
                        <a:lnSpc>
                          <a:spcPct val="119048"/>
                        </a:lnSpc>
                        <a:buNone/>
                      </a:pPr>
                      <a:r>
                        <a:rPr lang="en-GB" sz="500" b="0" i="0" dirty="0">
                          <a:effectLst/>
                          <a:latin typeface="Century Gothic" panose="020B0502020202020204" pitchFamily="34" charset="0"/>
                        </a:rPr>
                        <a:t>The intensive swimming programme provided pupils with regular opportunities to develop essential water safety and self-rescue skills. Through frequent sessions with minimal gaps between lessons, pupils gained confidence in the water and learned how to respond safely in a range of water-based situations. Pupils developed their understanding of floating, treading water and safe self-rescue techniques, ensuring they were better equipped to stay safe in and around water. The majority of pupils successfully demonstrated the expected water safety competencies by the end of the programme.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t">
                        <a:lnSpc>
                          <a:spcPct val="119048"/>
                        </a:lnSpc>
                        <a:buNone/>
                      </a:pPr>
                      <a:r>
                        <a:rPr lang="en-GB" sz="500" b="0" i="0" dirty="0">
                          <a:effectLst/>
                          <a:latin typeface="Century Gothic" panose="020B0502020202020204" pitchFamily="34" charset="0"/>
                        </a:rPr>
                        <a:t>A small number of pupils did not yet demonstrate full confidence in all self-rescue techniques. For some pupils, limited water confidence and varying levels of prior experience meant they required additional practice to apply these skills independently. Further opportunities to revisit water safety and self-rescue skills would help ensure all pupils achieve the expected standard.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B56A260E-BF05-0A5C-4E38-14F45B4DA304}"/>
              </a:ext>
            </a:extLst>
          </p:cNvPr>
          <p:cNvPicPr>
            <a:picLocks noChangeAspect="1"/>
          </p:cNvPicPr>
          <p:nvPr/>
        </p:nvPicPr>
        <p:blipFill>
          <a:blip r:embed="rId2"/>
          <a:stretch>
            <a:fillRect/>
          </a:stretch>
        </p:blipFill>
        <p:spPr>
          <a:xfrm>
            <a:off x="-26726" y="0"/>
            <a:ext cx="617326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(2025/2026)</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2028636405"/>
              </p:ext>
            </p:extLst>
          </p:nvPr>
        </p:nvGraphicFramePr>
        <p:xfrm>
          <a:off x="201820" y="631508"/>
          <a:ext cx="5530128" cy="2210562"/>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fontAlgn="t">
                        <a:lnSpc>
                          <a:spcPct val="119048"/>
                        </a:lnSpc>
                        <a:buNone/>
                      </a:pPr>
                      <a:r>
                        <a:rPr lang="en-GB" sz="500" b="0" i="0" dirty="0">
                          <a:effectLst/>
                          <a:latin typeface="Century Gothic" panose="020B0502020202020204" pitchFamily="34" charset="0"/>
                        </a:rPr>
                        <a:t>Enhance the quality of PE teaching by increasing staff confidence, subject knowledge and teaching expertise through focused CPD.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t">
                        <a:lnSpc>
                          <a:spcPct val="119048"/>
                        </a:lnSpc>
                        <a:buNone/>
                      </a:pPr>
                      <a:r>
                        <a:rPr lang="en-GB" sz="500" b="0" i="0" dirty="0">
                          <a:effectLst/>
                          <a:latin typeface="Century Gothic" panose="020B0502020202020204" pitchFamily="34" charset="0"/>
                        </a:rPr>
                        <a:t>The use of specialist external coaches across the PE curriculum enabled staff to develop and refine their teaching skills through high-quality modelling, coaching and mentoring.</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t">
                        <a:lnSpc>
                          <a:spcPct val="119048"/>
                        </a:lnSpc>
                        <a:buNone/>
                      </a:pPr>
                      <a:r>
                        <a:rPr lang="en-GB" sz="500" b="0" i="0" dirty="0">
                          <a:effectLst/>
                          <a:latin typeface="Century Gothic" panose="020B0502020202020204" pitchFamily="34" charset="0"/>
                        </a:rPr>
                        <a:t>Whilst the use of external coaches had a positive impact, opportunities for staff to independently apply and embed new skills were sometimes limited. In addition, some pupils with SEND continued to require significant levels of support to fully access aspects of the PE curriculum, highlighting the need for ongoing staff training and targeted intervention.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algn="l" defTabSz="575981" rtl="0" eaLnBrk="1" fontAlgn="t" latinLnBrk="0" hangingPunct="1">
                        <a:lnSpc>
                          <a:spcPct val="119048"/>
                        </a:lnSpc>
                        <a:buNone/>
                      </a:pPr>
                      <a:r>
                        <a:rPr lang="en-GB" sz="500" b="0" i="0" kern="1200" dirty="0">
                          <a:solidFill>
                            <a:schemeClr val="dk1"/>
                          </a:solidFill>
                          <a:effectLst/>
                          <a:latin typeface="Century Gothic" panose="020B0502020202020204" pitchFamily="34" charset="0"/>
                          <a:ea typeface="+mn-ea"/>
                          <a:cs typeface="+mn-cs"/>
                        </a:rPr>
                        <a:t>Increase levels of participation in regular physical activity and sport, ensuring all pupils lead healthier, more active lifestyles.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A wider range of sporting opportunities and extracurricular clubs increased pupil participation in physical activity across the school.</a:t>
                      </a:r>
                    </a:p>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More pupils engaged regularly in physical activity during PE lessons, active playtimes and after-school clubs.</a:t>
                      </a:r>
                    </a:p>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Pupil voice demonstrated increased enjoyment of PE and sport, with pupils reporting greater enthusiasm and confidence in taking part.</a:t>
                      </a:r>
                    </a:p>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The inclusion of targeted activities and competitions helped raise participation among less active pupils.</a:t>
                      </a:r>
                    </a:p>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Physical activity became a higher profile part of school life, supporting pupils' wellbeing, fitness and healthy lifestyles.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Participation was not yet consistent across all pupil groups, with some children still reluctant to engage in extracurricular sporting activities.</a:t>
                      </a:r>
                    </a:p>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Attendance at some clubs fluctuated throughout the year, affecting the sustainability of provision.</a:t>
                      </a:r>
                    </a:p>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Despite targeted support, some less active pupils required further encouragement to participate regularly.</a:t>
                      </a:r>
                    </a:p>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Club capacity and staffing occasionally limited the number of pupils able to access certain activities.</a:t>
                      </a:r>
                    </a:p>
                    <a:p>
                      <a:pPr marL="0" lvl="0" indent="0" algn="l" defTabSz="575981" rtl="0" eaLnBrk="1" fontAlgn="t" latinLnBrk="0" hangingPunct="1">
                        <a:lnSpc>
                          <a:spcPct val="119048"/>
                        </a:lnSpc>
                        <a:buFont typeface="Arial" panose="020B0604020202020204" pitchFamily="34" charset="0"/>
                        <a:buNone/>
                      </a:pPr>
                      <a:r>
                        <a:rPr lang="en-GB" sz="500" b="0" i="0" kern="1200" dirty="0">
                          <a:solidFill>
                            <a:schemeClr val="dk1"/>
                          </a:solidFill>
                          <a:effectLst/>
                          <a:latin typeface="Century Gothic" panose="020B0502020202020204" pitchFamily="34" charset="0"/>
                          <a:ea typeface="+mn-ea"/>
                          <a:cs typeface="+mn-cs"/>
                        </a:rPr>
                        <a:t>Further work is needed to ensure all pupils engage in the recommended levels of daily physical activity.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3AC1E9C2-1C91-6BAC-5047-CE0493D42E70}"/>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27537" y="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(2025/2026)</a:t>
            </a:r>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4237372440"/>
              </p:ext>
            </p:extLst>
          </p:nvPr>
        </p:nvGraphicFramePr>
        <p:xfrm>
          <a:off x="143306" y="276999"/>
          <a:ext cx="5853114" cy="3843782"/>
        </p:xfrm>
        <a:graphic>
          <a:graphicData uri="http://schemas.openxmlformats.org/drawingml/2006/table">
            <a:tbl>
              <a:tblPr firstRow="1" bandRow="1">
                <a:tableStyleId>{5C22544A-7EE6-4342-B048-85BDC9FD1C3A}</a:tableStyleId>
              </a:tblPr>
              <a:tblGrid>
                <a:gridCol w="1355937">
                  <a:extLst>
                    <a:ext uri="{9D8B030D-6E8A-4147-A177-3AD203B41FA5}">
                      <a16:colId xmlns:a16="http://schemas.microsoft.com/office/drawing/2014/main" val="1397519339"/>
                    </a:ext>
                  </a:extLst>
                </a:gridCol>
                <a:gridCol w="2583732">
                  <a:extLst>
                    <a:ext uri="{9D8B030D-6E8A-4147-A177-3AD203B41FA5}">
                      <a16:colId xmlns:a16="http://schemas.microsoft.com/office/drawing/2014/main" val="279180329"/>
                    </a:ext>
                  </a:extLst>
                </a:gridCol>
                <a:gridCol w="1913445">
                  <a:extLst>
                    <a:ext uri="{9D8B030D-6E8A-4147-A177-3AD203B41FA5}">
                      <a16:colId xmlns:a16="http://schemas.microsoft.com/office/drawing/2014/main" val="1532179531"/>
                    </a:ext>
                  </a:extLst>
                </a:gridCol>
              </a:tblGrid>
              <a:tr h="257203">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b="0" kern="1200" dirty="0">
                          <a:solidFill>
                            <a:schemeClr val="dk1"/>
                          </a:solidFill>
                          <a:effectLst/>
                          <a:latin typeface="Century Gothic" panose="020B0502020202020204" pitchFamily="34" charset="0"/>
                          <a:ea typeface="+mn-ea"/>
                          <a:cs typeface="Calibri" panose="020F0502020204030204" pitchFamily="34" charset="0"/>
                        </a:rPr>
                        <a:t>Raising the profile of PE and sport across the school, to support whole school improvement</a:t>
                      </a: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PE and sport achieved a higher profile across the school through participation in competitions, clubs, enrichment activities and whole-school events.</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Sporting achievements were celebrated through assemblies, newsletters and social media, helping to raise the status of PE and encourage wider participation.</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Pupils demonstrated increased enthusiasm for PE and sport, with more children engaging in extracurricular activities and representing the school in competitions.</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The increased focus on physical activity contributed positively to pupils' wellbeing, confidence, resilience and teamwork skills.</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PE and sport became an integral part of the school's wider improvement strategy, supporting attendance, behaviour and personal development.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Participation in extracurricular activities was not consistent across all pupil groups, with some pupils engaging less frequently than others.</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Limited staffing and capacity occasionally restricted the number of pupils who could access certain clubs and competitions.</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Further work is needed to increase parental engagement and awareness of sporting opportunities available to pupils.</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While the profile of PE and sport improved, there remains scope to further embed physical activity across the wider curriculum and throughout the school 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algn="l" defTabSz="575981" rtl="0" eaLnBrk="1" fontAlgn="t" latinLnBrk="0" hangingPunct="1">
                        <a:lnSpc>
                          <a:spcPct val="119048"/>
                        </a:lnSpc>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Ensure all pupils experience a wide variety of sporting and physical activities, with equal opportunities for participation regardless of gender.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lvl="0" indent="0" algn="l" defTabSz="575981" rtl="0" eaLnBrk="1" fontAlgn="t" latinLnBrk="0" hangingPunct="1">
                        <a:lnSpc>
                          <a:spcPct val="119048"/>
                        </a:lnSpc>
                        <a:buFont typeface="Arial" panose="020B0604020202020204" pitchFamily="34" charset="0"/>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Pupils accessed a wider range of sports and physical activities, broadening their experiences beyond the core PE curriculum.</a:t>
                      </a:r>
                    </a:p>
                    <a:p>
                      <a:pPr marL="0" lvl="0" indent="0" algn="l" defTabSz="575981" rtl="0" eaLnBrk="1" fontAlgn="t" latinLnBrk="0" hangingPunct="1">
                        <a:lnSpc>
                          <a:spcPct val="119048"/>
                        </a:lnSpc>
                        <a:buFont typeface="Arial" panose="020B0604020202020204" pitchFamily="34" charset="0"/>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Increased participation in clubs, competitions and enrichment activities enabled more pupils to represent the school and develop new skills.</a:t>
                      </a:r>
                    </a:p>
                    <a:p>
                      <a:pPr marL="0" lvl="0" indent="0" algn="l" defTabSz="575981" rtl="0" eaLnBrk="1" fontAlgn="t" latinLnBrk="0" hangingPunct="1">
                        <a:lnSpc>
                          <a:spcPct val="119048"/>
                        </a:lnSpc>
                        <a:buFont typeface="Arial" panose="020B0604020202020204" pitchFamily="34" charset="0"/>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Provision was inclusive, with boys and girls having equal opportunities to participate in sporting activities and leadership opportunities.</a:t>
                      </a:r>
                    </a:p>
                    <a:p>
                      <a:pPr marL="0" lvl="0" indent="0" algn="l" defTabSz="575981" rtl="0" eaLnBrk="1" fontAlgn="t" latinLnBrk="0" hangingPunct="1">
                        <a:lnSpc>
                          <a:spcPct val="119048"/>
                        </a:lnSpc>
                        <a:buFont typeface="Arial" panose="020B0604020202020204" pitchFamily="34" charset="0"/>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Pupil engagement and enjoyment increased, with more children regularly taking part in extracurricular sport and physical activity.</a:t>
                      </a:r>
                    </a:p>
                    <a:p>
                      <a:pPr marL="0" lvl="0" indent="0" algn="l" defTabSz="575981" rtl="0" eaLnBrk="1" fontAlgn="t" latinLnBrk="0" hangingPunct="1">
                        <a:lnSpc>
                          <a:spcPct val="119048"/>
                        </a:lnSpc>
                        <a:buFont typeface="Arial" panose="020B0604020202020204" pitchFamily="34" charset="0"/>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The wider offer helped develop pupils' confidence, teamwork, resilience and positive attitudes towards healthy lifestyles.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lvl="0" indent="0" algn="l" defTabSz="575981" rtl="0" eaLnBrk="1" fontAlgn="t" latinLnBrk="0" hangingPunct="1">
                        <a:lnSpc>
                          <a:spcPct val="119048"/>
                        </a:lnSpc>
                        <a:buFont typeface="Arial" panose="020B0604020202020204" pitchFamily="34" charset="0"/>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Participation rates across some clubs and activities were not always balanced, with certain sports attracting more pupils than others.</a:t>
                      </a:r>
                    </a:p>
                    <a:p>
                      <a:pPr marL="0" lvl="0" indent="0" algn="l" defTabSz="575981" rtl="0" eaLnBrk="1" fontAlgn="t" latinLnBrk="0" hangingPunct="1">
                        <a:lnSpc>
                          <a:spcPct val="119048"/>
                        </a:lnSpc>
                        <a:buFont typeface="Arial" panose="020B0604020202020204" pitchFamily="34" charset="0"/>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A small number of pupils remained reluctant to engage in extracurricular opportunities despite targeted encouragement.</a:t>
                      </a:r>
                    </a:p>
                    <a:p>
                      <a:pPr marL="0" lvl="0" indent="0" algn="l" defTabSz="575981" rtl="0" eaLnBrk="1" fontAlgn="t" latinLnBrk="0" hangingPunct="1">
                        <a:lnSpc>
                          <a:spcPct val="119048"/>
                        </a:lnSpc>
                        <a:buFont typeface="Arial" panose="020B0604020202020204" pitchFamily="34" charset="0"/>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Some activities had limited capacity, restricting the number of pupils who could participate.</a:t>
                      </a:r>
                    </a:p>
                    <a:p>
                      <a:pPr marL="0" lvl="0" indent="0" algn="l" defTabSz="575981" rtl="0" eaLnBrk="1" fontAlgn="t" latinLnBrk="0" hangingPunct="1">
                        <a:lnSpc>
                          <a:spcPct val="119048"/>
                        </a:lnSpc>
                        <a:buFont typeface="Arial" panose="020B0604020202020204" pitchFamily="34" charset="0"/>
                        <a:buNone/>
                      </a:pPr>
                      <a:r>
                        <a:rPr lang="en-GB" sz="500" b="0" kern="1200" dirty="0">
                          <a:solidFill>
                            <a:schemeClr val="dk1"/>
                          </a:solidFill>
                          <a:effectLst/>
                          <a:latin typeface="Century Gothic" panose="020B0502020202020204" pitchFamily="34" charset="0"/>
                          <a:ea typeface="+mn-ea"/>
                          <a:cs typeface="Calibri" panose="020F0502020204030204" pitchFamily="34" charset="0"/>
                        </a:rPr>
                        <a:t>Further work is needed to ensure that all pupil groups, including disadvantaged pupils and pupils with SEND, consistently access the full range of opportunities available.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fontAlgn="t">
                        <a:lnSpc>
                          <a:spcPct val="119048"/>
                        </a:lnSpc>
                        <a:buNone/>
                      </a:pPr>
                      <a:r>
                        <a:rPr lang="en-GB" sz="500" b="0" i="0" dirty="0">
                          <a:effectLst/>
                          <a:latin typeface="Century Gothic" panose="020B0502020202020204" pitchFamily="34" charset="0"/>
                        </a:rPr>
                        <a:t>increase opportunities for all pupils to participate in competitive sport and represent the school in local, regional and trust-wide competitions.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he school participated in the vast majority of sporting events available through the St Helens School Sports Partnership, providing pupils with a wide range of competitive and inclusive sporting opportunities.</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A diverse range of pupils represented the school across different events and year groups, with boys, girls, disadvantaged pupils and pupils with SEND all well represented.</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Increased participation enabled more pupils to experience competition, develop sporting skills and build confidence, teamwork and resilience.</a:t>
                      </a:r>
                    </a:p>
                    <a:p>
                      <a:pPr marL="0" lvl="0" indent="0" fontAlgn="t">
                        <a:lnSpc>
                          <a:spcPct val="119048"/>
                        </a:lnSpc>
                        <a:buFont typeface="Arial" panose="020B0604020202020204" pitchFamily="34" charset="0"/>
                        <a:buNone/>
                      </a:pPr>
                      <a:r>
                        <a:rPr lang="en-GB" sz="500" b="0" i="0" dirty="0">
                          <a:effectLst/>
                          <a:latin typeface="Century Gothic" panose="020B0502020202020204" pitchFamily="34" charset="0"/>
                        </a:rPr>
                        <a:t>The breadth of opportunities ensured pupils could access activities that matched their interests and strengths, supporting greater engagement in sport and physical activity.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fontAlgn="t">
                        <a:lnSpc>
                          <a:spcPct val="119048"/>
                        </a:lnSpc>
                        <a:buNone/>
                      </a:pPr>
                      <a:r>
                        <a:rPr lang="en-GB" sz="600" b="0" i="0" dirty="0">
                          <a:effectLst/>
                          <a:latin typeface="Century Gothic" panose="020B0502020202020204" pitchFamily="34" charset="0"/>
                        </a:rPr>
                        <a:t>Although the school participated in the vast majority of competitions available through the St Helens School Sports Partnership, a small number of events were not entered due to transport and staffing constraints. This limited opportunities for some pupils to experience a wider range of competitive sporting events. Further consideration will be given to staffing capacity and transport arrangements to maximise participation in future competitions.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365</TotalTime>
  <Words>1806</Words>
  <Application>Microsoft Macintosh PowerPoint</Application>
  <PresentationFormat>Custom</PresentationFormat>
  <Paragraphs>83</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vt:lpstr>
      <vt:lpstr>Aptos Display</vt:lpstr>
      <vt:lpstr>Arial</vt:lpstr>
      <vt:lpstr>Calibri</vt:lpstr>
      <vt:lpstr>Century Gothic</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lastModifiedBy>Young L, Ms</cp:lastModifiedBy>
  <cp:revision>17</cp:revision>
  <dcterms:created xsi:type="dcterms:W3CDTF">2025-10-08T18:09:30Z</dcterms:created>
  <dcterms:modified xsi:type="dcterms:W3CDTF">2026-10-10T18:47:53Z</dcterms:modified>
</cp:coreProperties>
</file>